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728" r:id="rId1"/>
  </p:sldMasterIdLst>
  <p:sldIdLst>
    <p:sldId id="256" r:id="rId2"/>
    <p:sldId id="281" r:id="rId3"/>
    <p:sldId id="258" r:id="rId4"/>
    <p:sldId id="283" r:id="rId5"/>
    <p:sldId id="284" r:id="rId6"/>
    <p:sldId id="271" r:id="rId7"/>
    <p:sldId id="272" r:id="rId8"/>
    <p:sldId id="273" r:id="rId9"/>
    <p:sldId id="274" r:id="rId10"/>
    <p:sldId id="285" r:id="rId11"/>
    <p:sldId id="259" r:id="rId12"/>
    <p:sldId id="286" r:id="rId13"/>
    <p:sldId id="287" r:id="rId14"/>
    <p:sldId id="288" r:id="rId15"/>
    <p:sldId id="289" r:id="rId16"/>
    <p:sldId id="290" r:id="rId17"/>
    <p:sldId id="260" r:id="rId18"/>
    <p:sldId id="291" r:id="rId19"/>
    <p:sldId id="292" r:id="rId20"/>
    <p:sldId id="293" r:id="rId21"/>
    <p:sldId id="282" r:id="rId22"/>
    <p:sldId id="257" r:id="rId23"/>
    <p:sldId id="269" r:id="rId24"/>
    <p:sldId id="261" r:id="rId25"/>
    <p:sldId id="294" r:id="rId26"/>
    <p:sldId id="296" r:id="rId27"/>
    <p:sldId id="295" r:id="rId28"/>
    <p:sldId id="268" r:id="rId29"/>
    <p:sldId id="297" r:id="rId30"/>
    <p:sldId id="262" r:id="rId31"/>
    <p:sldId id="298" r:id="rId32"/>
    <p:sldId id="299" r:id="rId33"/>
    <p:sldId id="300" r:id="rId34"/>
    <p:sldId id="263" r:id="rId35"/>
    <p:sldId id="264" r:id="rId36"/>
    <p:sldId id="265" r:id="rId37"/>
    <p:sldId id="276" r:id="rId38"/>
    <p:sldId id="278" r:id="rId39"/>
    <p:sldId id="277" r:id="rId40"/>
    <p:sldId id="279" r:id="rId41"/>
    <p:sldId id="280" r:id="rId42"/>
    <p:sldId id="266" r:id="rId43"/>
    <p:sldId id="27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448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kYl_AH-qyk" TargetMode="Externa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7buRRJ6s4k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NTtNWdterw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U8GvfeaOMo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m.coe.uh.edu/timeline/1600s.html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ps.google.com/maps?q=salem+witch+trials&amp;oe=utf-8&amp;client=firefox-a&amp;channel=np&amp;ie=UTF-8&amp;ei=0nt4UsTjFYXBiwKP2oC4Bg&amp;ved=0CAoQ_AUoAg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Arthur Miller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The Crucible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9592" y="4009072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01079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Fear in the 1950</a:t>
            </a:r>
            <a:r>
              <a:rPr lang="en-US" sz="5400" dirty="0" smtClean="0"/>
              <a:t>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2578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9800" dirty="0"/>
              <a:t>▪ </a:t>
            </a:r>
            <a:r>
              <a:rPr lang="en-US" sz="9800" dirty="0" smtClean="0"/>
              <a:t>Communism	</a:t>
            </a:r>
            <a:r>
              <a:rPr lang="en-US" sz="9800" dirty="0"/>
              <a:t> </a:t>
            </a:r>
            <a:r>
              <a:rPr lang="en-US" sz="9800" dirty="0" smtClean="0"/>
              <a:t>		▪ Nuclear War	</a:t>
            </a:r>
            <a:r>
              <a:rPr lang="en-US" sz="9800" dirty="0"/>
              <a:t> </a:t>
            </a:r>
            <a:r>
              <a:rPr lang="en-US" sz="9800" dirty="0" smtClean="0"/>
              <a:t>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800" dirty="0" smtClean="0"/>
              <a:t>     ▪ The End of the Family             ▪ </a:t>
            </a:r>
            <a:r>
              <a:rPr lang="en-US" sz="9800" dirty="0"/>
              <a:t>Russia</a:t>
            </a:r>
            <a:endParaRPr lang="en-US" sz="98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9800" dirty="0"/>
              <a:t>▪ </a:t>
            </a:r>
            <a:r>
              <a:rPr lang="en-US" sz="9800" dirty="0" smtClean="0"/>
              <a:t>China            ▪ Desegregation                 ▪</a:t>
            </a:r>
            <a:r>
              <a:rPr lang="en-US" sz="9800" dirty="0"/>
              <a:t>Polio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800" dirty="0" smtClean="0"/>
              <a:t>      ▪Another World War           ▪ Birth </a:t>
            </a:r>
            <a:r>
              <a:rPr lang="en-US" sz="9800" dirty="0" err="1" smtClean="0"/>
              <a:t>Contro</a:t>
            </a:r>
            <a:endParaRPr lang="en-US" sz="98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9800" dirty="0" smtClean="0"/>
              <a:t> ▪ New Ideas 		▪ Immigrants </a:t>
            </a:r>
          </a:p>
          <a:p>
            <a:pPr marL="0" indent="0">
              <a:buNone/>
            </a:pPr>
            <a:r>
              <a:rPr lang="en-US" sz="4000" dirty="0" smtClean="0"/>
              <a:t>     	          </a:t>
            </a: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8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"/>
            <a:ext cx="7924800" cy="5577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hlinkClick r:id="rId2"/>
              </a:rPr>
              <a:t>How to spot a communist</a:t>
            </a:r>
            <a:endParaRPr lang="en-US" sz="5400" dirty="0"/>
          </a:p>
        </p:txBody>
      </p:sp>
      <p:pic>
        <p:nvPicPr>
          <p:cNvPr id="4" name="Picture 3" descr="BetterDeadThan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64640" y="1607820"/>
            <a:ext cx="5760720" cy="432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6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8127" y="845820"/>
            <a:ext cx="8396288" cy="46863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438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1509" y="1061084"/>
            <a:ext cx="7858125" cy="47148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93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96239"/>
            <a:ext cx="9144000" cy="602973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140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2521" y="882014"/>
            <a:ext cx="6974995" cy="478726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60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Fear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1200" dirty="0"/>
              <a:t>▪ </a:t>
            </a:r>
            <a:r>
              <a:rPr lang="en-US" sz="11200" dirty="0" smtClean="0"/>
              <a:t>Terrorists	</a:t>
            </a:r>
            <a:r>
              <a:rPr lang="en-US" sz="11200" dirty="0"/>
              <a:t> </a:t>
            </a:r>
            <a:r>
              <a:rPr lang="en-US" sz="11200" dirty="0" smtClean="0"/>
              <a:t>		▪ Chemical War	</a:t>
            </a:r>
            <a:r>
              <a:rPr lang="en-US" sz="11200" dirty="0"/>
              <a:t> </a:t>
            </a:r>
            <a:r>
              <a:rPr lang="en-US" sz="11200" dirty="0" smtClean="0"/>
              <a:t>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 smtClean="0"/>
              <a:t>     ▪ Economic Collapse             ▪ Unemployment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/>
              <a:t>▪ </a:t>
            </a:r>
            <a:r>
              <a:rPr lang="en-US" sz="11200" dirty="0" smtClean="0"/>
              <a:t>China            ▪ Desegregation                 ▪ Technology</a:t>
            </a:r>
            <a:endParaRPr lang="en-US" sz="11200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 smtClean="0"/>
              <a:t>      ▪ Gay Marriage           ▪ Global Warming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 smtClean="0"/>
              <a:t> ▪ New Ideas 		             ▪ Immigrants </a:t>
            </a:r>
          </a:p>
          <a:p>
            <a:pPr marL="0" indent="0">
              <a:buNone/>
            </a:pPr>
            <a:r>
              <a:rPr lang="en-US" sz="4000" dirty="0" smtClean="0"/>
              <a:t>     	          </a:t>
            </a: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1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06880" y="2057400"/>
            <a:ext cx="6827520" cy="2057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746760"/>
            <a:ext cx="8242753" cy="461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9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79320" y="1600200"/>
            <a:ext cx="301752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125456"/>
            <a:ext cx="5547360" cy="640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31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44930" y="245745"/>
            <a:ext cx="6762750" cy="613232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02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r>
              <a:rPr lang="en-US" dirty="0" smtClean="0"/>
              <a:t> Groups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6487069"/>
              </p:ext>
            </p:extLst>
          </p:nvPr>
        </p:nvGraphicFramePr>
        <p:xfrm>
          <a:off x="609600" y="1600200"/>
          <a:ext cx="7924800" cy="413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800"/>
              </a:tblGrid>
              <a:tr h="4130040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effectLst/>
                        </a:rPr>
                        <a:t>Research People &amp; Things That Are Feared in Society: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400" dirty="0">
                          <a:effectLst/>
                        </a:rPr>
                        <a:t>Group One:  People &amp; Things in the early settlement era (1600s)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400" dirty="0">
                          <a:effectLst/>
                        </a:rPr>
                        <a:t>Group Two: People &amp; Things during the Red Scare era (1950s)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400" dirty="0">
                          <a:effectLst/>
                        </a:rPr>
                        <a:t>Group Three: People &amp; Things today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effectLst/>
                        </a:rPr>
                        <a:t>Create a visual presentation detailing the people &amp; things feared during </a:t>
                      </a:r>
                      <a:r>
                        <a:rPr lang="en-US" sz="2400" dirty="0" smtClean="0">
                          <a:effectLst/>
                        </a:rPr>
                        <a:t>that </a:t>
                      </a:r>
                      <a:r>
                        <a:rPr lang="en-US" sz="2400" dirty="0">
                          <a:effectLst/>
                        </a:rPr>
                        <a:t>time AND the underlying reasons that serve as the basis for that fear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effectLst/>
                        </a:rPr>
                        <a:t>Conduct a “Gallery Walk of Fear”</a:t>
                      </a:r>
                      <a:endParaRPr lang="en-US" sz="2400" dirty="0">
                        <a:solidFill>
                          <a:srgbClr val="36003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666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16492" y="181927"/>
            <a:ext cx="3969068" cy="570951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623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#5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5361845"/>
              </p:ext>
            </p:extLst>
          </p:nvPr>
        </p:nvGraphicFramePr>
        <p:xfrm>
          <a:off x="609600" y="1600200"/>
          <a:ext cx="7924800" cy="4754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800"/>
              </a:tblGrid>
              <a:tr h="4130040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Read the prose passages from Act I of </a:t>
                      </a:r>
                      <a:r>
                        <a:rPr lang="en-US" sz="2400" i="1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Crucible</a:t>
                      </a:r>
                      <a:endParaRPr lang="en-US" sz="2400" dirty="0">
                        <a:solidFill>
                          <a:srgbClr val="36003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Take a </a:t>
                      </a:r>
                      <a:r>
                        <a:rPr lang="en-US" sz="2400" dirty="0" err="1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Senteo</a:t>
                      </a: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quiz on the prose passage (first four pages of Act I)</a:t>
                      </a:r>
                      <a:endParaRPr lang="en-US" sz="2400" dirty="0">
                        <a:solidFill>
                          <a:srgbClr val="36003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Come to class with the following:</a:t>
                      </a:r>
                      <a:endParaRPr lang="en-US" sz="2400" dirty="0">
                        <a:solidFill>
                          <a:srgbClr val="36003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1. a written definition of the concept of “siege </a:t>
                      </a:r>
                      <a:r>
                        <a:rPr lang="en-US" sz="2400" dirty="0" smtClean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mentality</a:t>
                      </a: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”  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2. at least 3 quotes from last night’s reading that illustrate this concept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3. at least 2 pictures that visually depict the concept of “siege mentality”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 a group of 2 or 3, create a poster using the materials you brought to class</a:t>
                      </a:r>
                      <a:endParaRPr lang="en-US" sz="2400" dirty="0">
                        <a:solidFill>
                          <a:srgbClr val="36003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solidFill>
                            <a:srgbClr val="36003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Add them to the Fear Gallery</a:t>
                      </a:r>
                      <a:endParaRPr lang="en-US" sz="2400" dirty="0">
                        <a:solidFill>
                          <a:srgbClr val="36003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960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Siege Mentality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Definition: (noun) a feeling that you are in constant danger or are surrounded by enemies</a:t>
            </a:r>
            <a:endParaRPr lang="en-US" sz="2800" dirty="0"/>
          </a:p>
        </p:txBody>
      </p:sp>
      <p:pic>
        <p:nvPicPr>
          <p:cNvPr id="4" name="Picture 3" descr="AWKKG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7058" y="2697422"/>
            <a:ext cx="3667342" cy="243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3408924"/>
            <a:ext cx="4099690" cy="230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2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74 -0.16612 C -0.35644 -0.16798 -0.34462 -0.17006 -0.34045 -0.17006 C -0.31457 -0.17006 -0.28765 -0.13905 -0.28765 -0.10828 C -0.28765 -0.12378 -0.27427 -0.13929 -0.26177 -0.13929 C -0.24839 -0.13929 -0.23589 -0.12378 -0.23589 -0.10828 C -0.23589 -0.11592 -0.22911 -0.12378 -0.22234 -0.12378 C -0.21574 -0.12378 -0.20896 -0.11638 -0.20896 -0.10828 C -0.20896 -0.11245 -0.20566 -0.11592 -0.20219 -0.11592 C -0.19889 -0.11592 -0.19541 -0.11198 -0.19541 -0.10828 C -0.19541 -0.11036 -0.19385 -0.11245 -0.19229 -0.11245 C -0.19142 -0.11245 -0.18881 -0.11036 -0.18881 -0.10828 C -0.18881 -0.10944 -0.18794 -0.11036 -0.18708 -0.11036 C -0.18708 -0.11059 -0.18534 -0.10944 -0.18534 -0.10828 C -0.18534 -0.10874 -0.18534 -0.10944 -0.18447 -0.10944 C -0.18447 -0.10897 -0.1836 -0.10897 -0.1836 -0.10828 C -0.1836 -0.10851 -0.1836 -0.10874 -0.1836 -0.10897 C -0.18273 -0.10897 -0.18273 -0.10874 -0.18273 -0.10851 C -0.18187 -0.10851 -0.18187 -0.10897 -0.18187 -0.10897 C -0.181 -0.10897 -0.181 -0.10874 -0.181 -0.10851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8" y="2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17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02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Arthur miller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40280"/>
            <a:ext cx="7924800" cy="3474720"/>
          </a:xfrm>
        </p:spPr>
        <p:txBody>
          <a:bodyPr/>
          <a:lstStyle/>
          <a:p>
            <a:r>
              <a:rPr lang="en-US" sz="4000" dirty="0" smtClean="0"/>
              <a:t>Born in Harlem,</a:t>
            </a:r>
            <a:r>
              <a:rPr lang="en-US" sz="4000" dirty="0"/>
              <a:t> </a:t>
            </a:r>
            <a:r>
              <a:rPr lang="en-US" sz="4000" dirty="0" smtClean="0"/>
              <a:t>New York, October 17, 1915 </a:t>
            </a:r>
          </a:p>
          <a:p>
            <a:r>
              <a:rPr lang="en-US" sz="4000" dirty="0" smtClean="0"/>
              <a:t>Died at age 89 in 2005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9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311" y="2567939"/>
            <a:ext cx="5458689" cy="341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60520" cy="416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7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34265" y="551021"/>
            <a:ext cx="5058728" cy="462819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8113" y="1798320"/>
            <a:ext cx="3712757" cy="49758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09838" y="-26672"/>
            <a:ext cx="2734161" cy="3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56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10" y="198120"/>
            <a:ext cx="5331620" cy="653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14082"/>
          </a:xfrm>
        </p:spPr>
        <p:txBody>
          <a:bodyPr/>
          <a:lstStyle/>
          <a:p>
            <a:r>
              <a:rPr lang="en-US" sz="4800" dirty="0" smtClean="0"/>
              <a:t>Arthur Miller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88720"/>
            <a:ext cx="7924800" cy="4526280"/>
          </a:xfrm>
        </p:spPr>
        <p:txBody>
          <a:bodyPr>
            <a:noAutofit/>
          </a:bodyPr>
          <a:lstStyle/>
          <a:p>
            <a:r>
              <a:rPr lang="en-US" sz="2000" dirty="0" smtClean="0"/>
              <a:t>1929 – Stock market crashes, family in turmoil, no money for college</a:t>
            </a:r>
          </a:p>
          <a:p>
            <a:r>
              <a:rPr lang="en-US" sz="2000" dirty="0" smtClean="0"/>
              <a:t>1940 – </a:t>
            </a:r>
            <a:r>
              <a:rPr lang="en-US" sz="2000" i="1" dirty="0" smtClean="0"/>
              <a:t>The Man Who </a:t>
            </a:r>
            <a:r>
              <a:rPr lang="en-US" sz="2000" i="1" dirty="0"/>
              <a:t>H</a:t>
            </a:r>
            <a:r>
              <a:rPr lang="en-US" sz="2000" i="1" dirty="0" smtClean="0"/>
              <a:t>ad all the Luck</a:t>
            </a:r>
            <a:r>
              <a:rPr lang="en-US" sz="2000" dirty="0"/>
              <a:t>:</a:t>
            </a:r>
            <a:r>
              <a:rPr lang="en-US" sz="2000" dirty="0" smtClean="0"/>
              <a:t> terrible critic reviews</a:t>
            </a:r>
          </a:p>
          <a:p>
            <a:r>
              <a:rPr lang="en-US" sz="2000" dirty="0" smtClean="0"/>
              <a:t>1946 – </a:t>
            </a:r>
            <a:r>
              <a:rPr lang="en-US" sz="2000" i="1" dirty="0" smtClean="0"/>
              <a:t>All my Sons</a:t>
            </a:r>
            <a:r>
              <a:rPr lang="en-US" sz="2000" dirty="0"/>
              <a:t>:</a:t>
            </a:r>
            <a:r>
              <a:rPr lang="en-US" sz="2000" dirty="0" smtClean="0"/>
              <a:t> success on Broadway; earned Tony Award (Best Author)</a:t>
            </a:r>
          </a:p>
          <a:p>
            <a:r>
              <a:rPr lang="en-US" sz="2000" dirty="0" smtClean="0"/>
              <a:t>1949 – </a:t>
            </a:r>
            <a:r>
              <a:rPr lang="en-US" sz="2000" i="1" dirty="0" smtClean="0"/>
              <a:t>Death of Salesman</a:t>
            </a:r>
            <a:r>
              <a:rPr lang="en-US" sz="2000" dirty="0"/>
              <a:t>:</a:t>
            </a:r>
            <a:r>
              <a:rPr lang="en-US" sz="2000" dirty="0" smtClean="0"/>
              <a:t> huge success; earned </a:t>
            </a:r>
            <a:r>
              <a:rPr lang="en-US" sz="2000" dirty="0"/>
              <a:t>triple crown of theatrical </a:t>
            </a:r>
            <a:r>
              <a:rPr lang="en-US" sz="2000" dirty="0" smtClean="0"/>
              <a:t>artistry</a:t>
            </a:r>
          </a:p>
          <a:p>
            <a:r>
              <a:rPr lang="en-US" sz="2000" dirty="0" smtClean="0"/>
              <a:t>1956 – Divorced first wife, married Marilyn Monroe, began </a:t>
            </a:r>
            <a:r>
              <a:rPr lang="en-US" sz="2000" i="1" dirty="0"/>
              <a:t>T</a:t>
            </a:r>
            <a:r>
              <a:rPr lang="en-US" sz="2000" i="1" dirty="0" smtClean="0"/>
              <a:t>he Crucible</a:t>
            </a:r>
          </a:p>
          <a:p>
            <a:r>
              <a:rPr lang="en-US" sz="2000" dirty="0" smtClean="0"/>
              <a:t>1957 -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House of Un-American Activities Committee refused to renew Miller's passport, and called him in to appear before the </a:t>
            </a:r>
            <a:r>
              <a:rPr lang="en-US" sz="2000" dirty="0" smtClean="0"/>
              <a:t>committee. This was due to his latest work, </a:t>
            </a:r>
            <a:r>
              <a:rPr lang="en-US" sz="2000" i="1" dirty="0" smtClean="0"/>
              <a:t>The Crucible, </a:t>
            </a:r>
            <a:r>
              <a:rPr lang="en-US" sz="2000" dirty="0" smtClean="0"/>
              <a:t>and the allegations that he was a communist</a:t>
            </a:r>
          </a:p>
          <a:p>
            <a:r>
              <a:rPr lang="en-US" sz="2000" dirty="0" smtClean="0"/>
              <a:t>1961 – Wrote screenplay for Monroe’s film </a:t>
            </a:r>
            <a:r>
              <a:rPr lang="en-US" sz="2000" i="1" dirty="0" smtClean="0"/>
              <a:t>The Misfits</a:t>
            </a:r>
            <a:r>
              <a:rPr lang="en-US" sz="2000" dirty="0" smtClean="0"/>
              <a:t> shortly before divorcing Monroe</a:t>
            </a:r>
          </a:p>
          <a:p>
            <a:r>
              <a:rPr lang="en-US" sz="2000" dirty="0" smtClean="0"/>
              <a:t>1968 – Final successful play, </a:t>
            </a:r>
            <a:r>
              <a:rPr lang="en-US" sz="2000" i="1" dirty="0" smtClean="0"/>
              <a:t>The Prince,</a:t>
            </a:r>
            <a:r>
              <a:rPr lang="en-US" sz="2000" dirty="0" smtClean="0"/>
              <a:t> was released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67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Sen. McCarthy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40280"/>
            <a:ext cx="7924800" cy="3474720"/>
          </a:xfrm>
        </p:spPr>
        <p:txBody>
          <a:bodyPr/>
          <a:lstStyle/>
          <a:p>
            <a:r>
              <a:rPr lang="en-US" sz="4000" dirty="0" smtClean="0"/>
              <a:t>Born in Grand Chute, Wisconsin, November 14, 1908 </a:t>
            </a:r>
          </a:p>
          <a:p>
            <a:r>
              <a:rPr lang="en-US" sz="4000" dirty="0" smtClean="0"/>
              <a:t>Died at age 48 in 1957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9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Fear in the 1600</a:t>
            </a:r>
            <a:r>
              <a:rPr lang="en-US" sz="5400" dirty="0" smtClean="0"/>
              <a:t>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▪ Witches</a:t>
            </a:r>
            <a:r>
              <a:rPr lang="en-US" sz="4000" dirty="0" smtClean="0"/>
              <a:t>	</a:t>
            </a:r>
            <a:r>
              <a:rPr lang="en-US" sz="4000" dirty="0"/>
              <a:t> ▪ </a:t>
            </a:r>
            <a:r>
              <a:rPr lang="en-US" sz="4000" dirty="0" smtClean="0"/>
              <a:t>Wizards	</a:t>
            </a:r>
            <a:r>
              <a:rPr lang="en-US" sz="4000" dirty="0"/>
              <a:t> </a:t>
            </a:r>
            <a:r>
              <a:rPr lang="en-US" sz="4000" dirty="0" smtClean="0"/>
              <a:t>  ▪Disease		</a:t>
            </a:r>
            <a:r>
              <a:rPr lang="en-US" sz="4000" dirty="0"/>
              <a:t> ▪ Pagans  </a:t>
            </a:r>
            <a:r>
              <a:rPr lang="en-US" sz="4000" dirty="0" smtClean="0"/>
              <a:t>       ▪</a:t>
            </a:r>
            <a:r>
              <a:rPr lang="en-US" sz="4000" dirty="0"/>
              <a:t>“</a:t>
            </a:r>
            <a:r>
              <a:rPr lang="en-US" sz="4000" dirty="0" smtClean="0"/>
              <a:t>Indians”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▪ </a:t>
            </a:r>
            <a:r>
              <a:rPr lang="en-US" sz="4000" dirty="0"/>
              <a:t>The </a:t>
            </a:r>
            <a:r>
              <a:rPr lang="en-US" sz="4000" dirty="0" smtClean="0"/>
              <a:t>Forest	    ▪Travel</a:t>
            </a:r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dirty="0"/>
              <a:t>	 ▪ Winter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▪ </a:t>
            </a:r>
            <a:r>
              <a:rPr lang="en-US" sz="4000" dirty="0"/>
              <a:t>Satan / </a:t>
            </a:r>
            <a:r>
              <a:rPr lang="en-US" sz="4000" dirty="0" smtClean="0"/>
              <a:t>Devil</a:t>
            </a:r>
            <a:r>
              <a:rPr lang="en-US" sz="4000" dirty="0"/>
              <a:t> </a:t>
            </a:r>
            <a:r>
              <a:rPr lang="en-US" sz="4000" dirty="0" smtClean="0"/>
              <a:t>         ▪ Starvation</a:t>
            </a:r>
          </a:p>
          <a:p>
            <a:pPr marL="0" indent="0">
              <a:buNone/>
            </a:pPr>
            <a:r>
              <a:rPr lang="en-US" sz="4000" dirty="0" smtClean="0"/>
              <a:t>▪ New Ideas 	          ▪ The Court 		                </a:t>
            </a:r>
            <a:r>
              <a:rPr lang="en-US" sz="4000" dirty="0"/>
              <a:t>▪ </a:t>
            </a:r>
            <a:r>
              <a:rPr lang="en-US" sz="4000" dirty="0" smtClean="0"/>
              <a:t>Child Birth	</a:t>
            </a: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4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"/>
            <a:ext cx="7924800" cy="5547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Red Scare </a:t>
            </a:r>
            <a:r>
              <a:rPr lang="en-US" sz="2800" dirty="0" smtClean="0"/>
              <a:t>-  A period of general fear of communists</a:t>
            </a:r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McCarthyism</a:t>
            </a:r>
            <a:r>
              <a:rPr lang="en-US" sz="2800" dirty="0"/>
              <a:t> </a:t>
            </a:r>
            <a:r>
              <a:rPr lang="en-US" sz="2800" dirty="0" smtClean="0"/>
              <a:t>-  Anti-Communist who felt that communists should be removed from the United States in order to keep democracy safe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08" y="2429748"/>
            <a:ext cx="4032012" cy="403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32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7358609"/>
              </p:ext>
            </p:extLst>
          </p:nvPr>
        </p:nvGraphicFramePr>
        <p:xfrm>
          <a:off x="609604" y="1014522"/>
          <a:ext cx="8016235" cy="5416759"/>
        </p:xfrm>
        <a:graphic>
          <a:graphicData uri="http://schemas.openxmlformats.org/drawingml/2006/table">
            <a:tbl>
              <a:tblPr/>
              <a:tblGrid>
                <a:gridCol w="1603247"/>
                <a:gridCol w="1603247"/>
                <a:gridCol w="1603247"/>
                <a:gridCol w="1603247"/>
                <a:gridCol w="1603247"/>
              </a:tblGrid>
              <a:tr h="393848">
                <a:tc gridSpan="5">
                  <a:txBody>
                    <a:bodyPr/>
                    <a:lstStyle/>
                    <a:p>
                      <a:r>
                        <a:rPr lang="en-US" sz="1500" dirty="0"/>
                        <a:t>McCarthy's Support in Gallup </a:t>
                      </a:r>
                      <a:r>
                        <a:rPr lang="en-US" sz="1500" dirty="0" smtClean="0"/>
                        <a:t>Polls</a:t>
                      </a:r>
                      <a:endParaRPr lang="en-US" sz="1500" dirty="0"/>
                    </a:p>
                  </a:txBody>
                  <a:tcPr marL="74815" marR="74815" marT="37407" marB="3740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/>
                        <a:t>Date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Favorable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No Opinion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Unfavorable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Net Favorable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1951 August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15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63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22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−7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1953 April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19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59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22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−3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1953 June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35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35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30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+5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1953 August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34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24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42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−8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1954 January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50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21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29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+21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1954 March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46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18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36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+10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1954 April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38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16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46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−8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1954 May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35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16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49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−14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1954 June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34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21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45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−11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48">
                <a:tc>
                  <a:txBody>
                    <a:bodyPr/>
                    <a:lstStyle/>
                    <a:p>
                      <a:r>
                        <a:rPr lang="en-US" sz="1500" b="1"/>
                        <a:t>1954 August</a:t>
                      </a:r>
                      <a:endParaRPr lang="en-US" sz="150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36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13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51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−15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83">
                <a:tc>
                  <a:txBody>
                    <a:bodyPr/>
                    <a:lstStyle/>
                    <a:p>
                      <a:r>
                        <a:rPr lang="en-US" sz="1500" b="1" dirty="0"/>
                        <a:t>1954 November</a:t>
                      </a:r>
                      <a:endParaRPr lang="en-US" sz="1500" dirty="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35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19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46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−11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93583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Public opinion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21920" y="350520"/>
            <a:ext cx="9529380" cy="621792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8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01202" y="0"/>
            <a:ext cx="4917758" cy="679732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78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Salem witch trials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17638"/>
            <a:ext cx="7924800" cy="52422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Salem Witch Trials </a:t>
            </a:r>
            <a:r>
              <a:rPr lang="en-US" sz="3200" dirty="0" smtClean="0"/>
              <a:t>began March 1, 1692. </a:t>
            </a:r>
          </a:p>
          <a:p>
            <a:r>
              <a:rPr lang="en-US" sz="2800" dirty="0" smtClean="0"/>
              <a:t>Women of a variety of ages, some as young as four, were accused of being witches </a:t>
            </a:r>
          </a:p>
          <a:p>
            <a:r>
              <a:rPr lang="en-US" sz="2800" dirty="0" smtClean="0"/>
              <a:t>Many men were also tried as wizards.</a:t>
            </a:r>
          </a:p>
          <a:p>
            <a:r>
              <a:rPr lang="en-US" sz="2800" dirty="0" smtClean="0"/>
              <a:t>Trials usually resulted in an execution, very few accused were actually released alive. </a:t>
            </a:r>
          </a:p>
          <a:p>
            <a:r>
              <a:rPr lang="en-US" sz="2800" dirty="0" smtClean="0"/>
              <a:t>Executions were by hanging, and not in fact by burning as many people believe. </a:t>
            </a:r>
          </a:p>
          <a:p>
            <a:r>
              <a:rPr lang="en-US" sz="2800" dirty="0" smtClean="0"/>
              <a:t>One man was crushed to death for not entering a plea of guilty or not guilty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13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Massachusetts</a:t>
            </a:r>
            <a:endParaRPr lang="en-US" dirty="0"/>
          </a:p>
        </p:txBody>
      </p:sp>
      <p:pic>
        <p:nvPicPr>
          <p:cNvPr id="4" name="Content Placeholder 3" descr="Folger-Salem-Witch-House-1692-26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058" b="1105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8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Massachusetts</a:t>
            </a:r>
            <a:endParaRPr lang="en-US" dirty="0"/>
          </a:p>
        </p:txBody>
      </p:sp>
      <p:pic>
        <p:nvPicPr>
          <p:cNvPr id="6" name="Picture 5" descr="uphammed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" y="2892483"/>
            <a:ext cx="4756193" cy="286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AL_SA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03054" y="895988"/>
            <a:ext cx="3631345" cy="243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YOU SHOULD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6000" dirty="0" smtClean="0"/>
              <a:t>wagon</a:t>
            </a:r>
            <a:r>
              <a:rPr lang="en-US" dirty="0" smtClean="0"/>
              <a:t>			</a:t>
            </a:r>
            <a:r>
              <a:rPr lang="en-US" sz="6500" dirty="0" smtClean="0"/>
              <a:t>scaffold</a:t>
            </a:r>
          </a:p>
          <a:p>
            <a:endParaRPr lang="en-US" dirty="0"/>
          </a:p>
          <a:p>
            <a:endParaRPr lang="en-US" dirty="0" smtClean="0"/>
          </a:p>
          <a:p>
            <a:pPr marL="914400" lvl="2" indent="0">
              <a:buNone/>
            </a:pPr>
            <a:r>
              <a:rPr lang="en-US" sz="6000" dirty="0" smtClean="0"/>
              <a:t>Goody			poppet	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Wagon: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28874" y="2188844"/>
            <a:ext cx="5419725" cy="325183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67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46872" y="1914524"/>
            <a:ext cx="5482081" cy="364807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16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“justice” in the 1600s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55520" y="1600200"/>
            <a:ext cx="41910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9" y="1508760"/>
            <a:ext cx="4480561" cy="516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214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Goody Nurse: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18559" y="2027872"/>
            <a:ext cx="3223727" cy="32908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30754" y="397192"/>
            <a:ext cx="4078605" cy="544514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1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Poppets</a:t>
            </a:r>
            <a:endParaRPr lang="en-US" dirty="0"/>
          </a:p>
        </p:txBody>
      </p:sp>
      <p:pic>
        <p:nvPicPr>
          <p:cNvPr id="4" name="Content Placeholder 3" descr="poppe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78395" r="-78395"/>
          <a:stretch>
            <a:fillRect/>
          </a:stretch>
        </p:blipFill>
        <p:spPr>
          <a:xfrm>
            <a:off x="-2043875" y="1431286"/>
            <a:ext cx="792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07005" y="2589537"/>
            <a:ext cx="41276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Poppets were essentially puppets or voodoo dolls that were used in witchcraft. They were a key part of the executions, especially for the first execution of Bridget Bishop. The typical poppet was made of rags and hog bristles.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0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3492" y="1044892"/>
            <a:ext cx="6781670" cy="430434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99360" y="1600200"/>
            <a:ext cx="518160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92675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230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Forest was Satan’s playground…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4387" y="1632584"/>
            <a:ext cx="6135053" cy="403097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2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CULTURAL TIMELINE OF THE 1600</a:t>
            </a:r>
            <a:r>
              <a:rPr lang="en-US" sz="2000" dirty="0">
                <a:hlinkClick r:id="rId2"/>
              </a:rPr>
              <a:t>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11667" y="2114550"/>
            <a:ext cx="3026093" cy="384491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9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SALEM WITCH TRIALS INTERACTIVE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55419" y="1757362"/>
            <a:ext cx="5459227" cy="401859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55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67640"/>
            <a:ext cx="9133304" cy="650748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11644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546</TotalTime>
  <Words>850</Words>
  <Application>Microsoft Macintosh PowerPoint</Application>
  <PresentationFormat>On-screen Show (4:3)</PresentationFormat>
  <Paragraphs>145</Paragraphs>
  <Slides>43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Horizon</vt:lpstr>
      <vt:lpstr>The Crucible</vt:lpstr>
      <vt:lpstr>Activity Groups</vt:lpstr>
      <vt:lpstr>Fear in the 1600s</vt:lpstr>
      <vt:lpstr>“justice” in the 1600s</vt:lpstr>
      <vt:lpstr>Slide 5</vt:lpstr>
      <vt:lpstr>The Forest was Satan’s playground…</vt:lpstr>
      <vt:lpstr>CULTURAL TIMELINE OF THE 1600s</vt:lpstr>
      <vt:lpstr>SALEM WITCH TRIALS INTERACTIVE MAP</vt:lpstr>
      <vt:lpstr>Slide 9</vt:lpstr>
      <vt:lpstr>Fear in the 1950s</vt:lpstr>
      <vt:lpstr>Slide 11</vt:lpstr>
      <vt:lpstr>Slide 12</vt:lpstr>
      <vt:lpstr>Slide 13</vt:lpstr>
      <vt:lpstr>Slide 14</vt:lpstr>
      <vt:lpstr>Slide 15</vt:lpstr>
      <vt:lpstr>Fear Today</vt:lpstr>
      <vt:lpstr>Slide 17</vt:lpstr>
      <vt:lpstr>Slide 18</vt:lpstr>
      <vt:lpstr>Slide 19</vt:lpstr>
      <vt:lpstr>Slide 20</vt:lpstr>
      <vt:lpstr>Activity #5 </vt:lpstr>
      <vt:lpstr>Siege Mentality </vt:lpstr>
      <vt:lpstr>Slide 23</vt:lpstr>
      <vt:lpstr>Arthur miller</vt:lpstr>
      <vt:lpstr>Slide 25</vt:lpstr>
      <vt:lpstr>Slide 26</vt:lpstr>
      <vt:lpstr>Slide 27</vt:lpstr>
      <vt:lpstr>Arthur Miller</vt:lpstr>
      <vt:lpstr>Sen. McCarthy</vt:lpstr>
      <vt:lpstr>Slide 30</vt:lpstr>
      <vt:lpstr>Slide 31</vt:lpstr>
      <vt:lpstr>Slide 32</vt:lpstr>
      <vt:lpstr>Slide 33</vt:lpstr>
      <vt:lpstr>Salem witch trials</vt:lpstr>
      <vt:lpstr>Salem Massachusetts</vt:lpstr>
      <vt:lpstr>Salem Massachusetts</vt:lpstr>
      <vt:lpstr>TERMS YOU SHOULD KNOW…</vt:lpstr>
      <vt:lpstr>Wagon:</vt:lpstr>
      <vt:lpstr>Scaffold:</vt:lpstr>
      <vt:lpstr>Goody Nurse:</vt:lpstr>
      <vt:lpstr>Slide 41</vt:lpstr>
      <vt:lpstr>Poppets</vt:lpstr>
      <vt:lpstr>Slide 43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Crucible</dc:title>
  <dc:creator>Cooper Gould</dc:creator>
  <cp:lastModifiedBy>Rebekah </cp:lastModifiedBy>
  <cp:revision>60</cp:revision>
  <dcterms:created xsi:type="dcterms:W3CDTF">2015-02-18T19:34:54Z</dcterms:created>
  <dcterms:modified xsi:type="dcterms:W3CDTF">2015-02-18T23:30:08Z</dcterms:modified>
</cp:coreProperties>
</file>